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2"/>
  </p:notesMasterIdLst>
  <p:sldIdLst>
    <p:sldId id="256" r:id="rId5"/>
    <p:sldId id="261" r:id="rId6"/>
    <p:sldId id="317" r:id="rId7"/>
    <p:sldId id="318" r:id="rId8"/>
    <p:sldId id="339" r:id="rId9"/>
    <p:sldId id="321" r:id="rId10"/>
    <p:sldId id="322" r:id="rId11"/>
    <p:sldId id="320" r:id="rId13"/>
    <p:sldId id="296" r:id="rId14"/>
    <p:sldId id="262" r:id="rId15"/>
    <p:sldId id="388" r:id="rId16"/>
    <p:sldId id="389" r:id="rId17"/>
    <p:sldId id="277" r:id="rId18"/>
    <p:sldId id="356" r:id="rId19"/>
    <p:sldId id="266" r:id="rId20"/>
    <p:sldId id="289" r:id="rId21"/>
    <p:sldId id="278" r:id="rId22"/>
    <p:sldId id="396" r:id="rId2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l pradhan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FB62A"/>
    <a:srgbClr val="028458"/>
    <a:srgbClr val="4F0FBD"/>
    <a:srgbClr val="0918D5"/>
    <a:srgbClr val="951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8FF55-6FB3-411E-8E3C-1DC42771D10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Title Slide">
    <p:spTree>
      <p:nvGrpSpPr>
        <p:cNvPr id="1" name=""/>
        <p:cNvGrpSpPr/>
        <p:nvPr/>
      </p:nvGrpSpPr>
      <p:grpSpPr/>
      <p:sp>
        <p:nvSpPr>
          <p:cNvPr id="2050" name="Title 2049"/>
          <p:cNvSpPr/>
          <p:nvPr>
            <p:ph type="ctrTitle"/>
          </p:nvPr>
        </p:nvSpPr>
        <p:spPr>
          <a:xfrm>
            <a:off x="1200151" y="3933825"/>
            <a:ext cx="10363200" cy="965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Subtitle 2050"/>
          <p:cNvSpPr/>
          <p:nvPr>
            <p:ph type="subTitle" idx="1"/>
          </p:nvPr>
        </p:nvSpPr>
        <p:spPr>
          <a:xfrm>
            <a:off x="3024717" y="4941888"/>
            <a:ext cx="8534400" cy="6254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b="0">
                <a:solidFill>
                  <a:schemeClr val="tx1"/>
                </a:solidFill>
                <a:ea typeface="华文细黑" pitchFamily="2" charset="-122"/>
              </a:defRPr>
            </a:lvl1pPr>
            <a:lvl2pPr marL="457200" lvl="1" indent="0" algn="ctr">
              <a:buNone/>
              <a:defRPr b="0">
                <a:solidFill>
                  <a:schemeClr val="tx1"/>
                </a:solidFill>
                <a:ea typeface="华文细黑" pitchFamily="2" charset="-122"/>
              </a:defRPr>
            </a:lvl2pPr>
            <a:lvl3pPr marL="914400" lvl="2" indent="0" algn="ctr">
              <a:buNone/>
              <a:defRPr b="0">
                <a:solidFill>
                  <a:schemeClr val="tx1"/>
                </a:solidFill>
                <a:ea typeface="华文细黑" pitchFamily="2" charset="-122"/>
              </a:defRPr>
            </a:lvl3pPr>
            <a:lvl4pPr marL="1371600" lvl="3" indent="0" algn="ctr">
              <a:buNone/>
              <a:defRPr b="0">
                <a:solidFill>
                  <a:schemeClr val="tx1"/>
                </a:solidFill>
                <a:ea typeface="华文细黑" pitchFamily="2" charset="-122"/>
              </a:defRPr>
            </a:lvl4pPr>
            <a:lvl5pPr marL="1828800" lvl="4" indent="0" algn="ctr">
              <a:buNone/>
              <a:defRPr b="0">
                <a:solidFill>
                  <a:schemeClr val="tx1"/>
                </a:solidFill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2" name="Date Placeholder 2051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2053" name="Slide Number Placeholder 2052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2054" name="Footer Placeholder 2053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5484" y="1052513"/>
            <a:ext cx="4506489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5911" y="1052513"/>
            <a:ext cx="4506489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4.png"/><Relationship Id="rId18" Type="http://schemas.openxmlformats.org/officeDocument/2006/relationships/hyperlink" Target="http://www.nordri.net/" TargetMode="External"/><Relationship Id="rId17" Type="http://schemas.openxmlformats.org/officeDocument/2006/relationships/hyperlink" Target="http://www.nordridesign.cn/" TargetMode="External"/><Relationship Id="rId16" Type="http://schemas.openxmlformats.org/officeDocument/2006/relationships/image" Target="../media/image3.png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hyperlink" Target="http://creativecommons.org/licenses/by-nc/2.5/cn/legalcode" TargetMode="External"/><Relationship Id="rId12" Type="http://schemas.openxmlformats.org/officeDocument/2006/relationships/hyperlink" Target="http://www.nordridesign.com/" TargetMode="Externa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60000"/>
            <a:lumOff val="4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2385484" y="1052513"/>
            <a:ext cx="9196916" cy="50736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60000"/>
            <a:lumOff val="40000"/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7">
            <a:hlinkClick r:id="rId12"/>
          </p:cNvPr>
          <p:cNvSpPr/>
          <p:nvPr/>
        </p:nvSpPr>
        <p:spPr>
          <a:xfrm>
            <a:off x="1778000" y="2276475"/>
            <a:ext cx="2878667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75" name="Rectangle 7">
            <a:hlinkClick r:id="rId12"/>
          </p:cNvPr>
          <p:cNvSpPr/>
          <p:nvPr/>
        </p:nvSpPr>
        <p:spPr>
          <a:xfrm>
            <a:off x="4656667" y="2276475"/>
            <a:ext cx="2878667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76" name="Rectangle 7">
            <a:hlinkClick r:id="rId12"/>
          </p:cNvPr>
          <p:cNvSpPr/>
          <p:nvPr/>
        </p:nvSpPr>
        <p:spPr>
          <a:xfrm>
            <a:off x="7537451" y="2276475"/>
            <a:ext cx="2878667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77" name="Rectangle 13">
            <a:hlinkClick r:id="rId13"/>
          </p:cNvPr>
          <p:cNvSpPr/>
          <p:nvPr/>
        </p:nvSpPr>
        <p:spPr>
          <a:xfrm>
            <a:off x="1775884" y="3860324"/>
            <a:ext cx="514477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lvl="0"/>
            <a:r>
              <a:rPr lang="zh-CN" altLang="en-US" sz="1200">
                <a:latin typeface="Arial" panose="020B0604020202020204" pitchFamily="34" charset="0"/>
                <a:ea typeface="华文细黑" pitchFamily="2" charset="-122"/>
              </a:rPr>
              <a:t>本作品采用</a:t>
            </a:r>
            <a:r>
              <a:rPr lang="zh-CN" altLang="en-US" sz="12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知识共享署名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-</a:t>
            </a:r>
            <a:r>
              <a:rPr lang="zh-CN" altLang="en-US" sz="12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非商业性使用 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2.5 </a:t>
            </a:r>
            <a:r>
              <a:rPr lang="zh-CN" altLang="en-US" sz="12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中国大陆许可协议</a:t>
            </a:r>
            <a:r>
              <a:rPr lang="zh-CN" altLang="en-US" sz="1200">
                <a:latin typeface="Arial" panose="020B0604020202020204" pitchFamily="34" charset="0"/>
                <a:ea typeface="华文细黑" pitchFamily="2" charset="-122"/>
              </a:rPr>
              <a:t>进行许可。</a:t>
            </a:r>
            <a:r>
              <a:rPr lang="zh-CN" altLang="en-US" sz="1200" i="1">
                <a:latin typeface="Arial" panose="020B0604020202020204" pitchFamily="34" charset="0"/>
                <a:ea typeface="华文细黑" pitchFamily="2" charset="-122"/>
              </a:rPr>
              <a:t> </a:t>
            </a:r>
            <a:endParaRPr lang="zh-CN" altLang="en-US" sz="1200" i="1">
              <a:latin typeface="Arial" panose="020B0604020202020204" pitchFamily="34" charset="0"/>
              <a:ea typeface="华文细黑" pitchFamily="2" charset="-122"/>
            </a:endParaRPr>
          </a:p>
        </p:txBody>
      </p:sp>
      <p:pic>
        <p:nvPicPr>
          <p:cNvPr id="3078" name="Picture 3077" descr="png-00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96300" y="2347913"/>
            <a:ext cx="960967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3078" descr="png-00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6851" y="2347913"/>
            <a:ext cx="960967" cy="7191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0" name="Group 3079"/>
          <p:cNvGrpSpPr>
            <a:grpSpLocks noChangeAspect="1"/>
          </p:cNvGrpSpPr>
          <p:nvPr/>
        </p:nvGrpSpPr>
        <p:grpSpPr>
          <a:xfrm>
            <a:off x="5615517" y="2347913"/>
            <a:ext cx="960967" cy="647700"/>
            <a:chOff x="0" y="0"/>
            <a:chExt cx="454" cy="447"/>
          </a:xfrm>
        </p:grpSpPr>
        <p:pic>
          <p:nvPicPr>
            <p:cNvPr id="3081" name="Picture 3080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>
              <a:off x="0" y="0"/>
              <a:ext cx="454" cy="4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82" name="Picture 3081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 rot="1178135">
              <a:off x="74" y="110"/>
              <a:ext cx="363" cy="33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083" name="Rectangle 3082">
            <a:hlinkClick r:id="rId17"/>
          </p:cNvPr>
          <p:cNvSpPr/>
          <p:nvPr/>
        </p:nvSpPr>
        <p:spPr>
          <a:xfrm>
            <a:off x="1778000" y="3068638"/>
            <a:ext cx="2878667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>
                <a:solidFill>
                  <a:srgbClr val="5F5F5F"/>
                </a:solidFill>
                <a:latin typeface="Arial" panose="020B0604020202020204" pitchFamily="34" charset="0"/>
                <a:ea typeface="华文细黑" pitchFamily="2" charset="-122"/>
              </a:rPr>
              <a:t>专业交流</a:t>
            </a:r>
            <a:endParaRPr lang="zh-CN" altLang="en-US" sz="12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84" name="Rectangle 3083">
            <a:hlinkClick r:id="rId17"/>
          </p:cNvPr>
          <p:cNvSpPr/>
          <p:nvPr/>
        </p:nvSpPr>
        <p:spPr>
          <a:xfrm>
            <a:off x="4656667" y="3068638"/>
            <a:ext cx="2878667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>
                <a:solidFill>
                  <a:srgbClr val="5F5F5F"/>
                </a:solidFill>
                <a:latin typeface="Arial" panose="020B0604020202020204" pitchFamily="34" charset="0"/>
                <a:ea typeface="华文细黑" pitchFamily="2" charset="-122"/>
              </a:rPr>
              <a:t>模板超市</a:t>
            </a:r>
            <a:endParaRPr lang="zh-CN" altLang="en-US" sz="12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85" name="Rectangle 3084">
            <a:hlinkClick r:id="rId17"/>
          </p:cNvPr>
          <p:cNvSpPr/>
          <p:nvPr/>
        </p:nvSpPr>
        <p:spPr>
          <a:xfrm>
            <a:off x="7537451" y="3068638"/>
            <a:ext cx="2878667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>
                <a:solidFill>
                  <a:srgbClr val="5F5F5F"/>
                </a:solidFill>
                <a:latin typeface="Arial" panose="020B0604020202020204" pitchFamily="34" charset="0"/>
                <a:ea typeface="华文细黑" pitchFamily="2" charset="-122"/>
              </a:rPr>
              <a:t>设计服务</a:t>
            </a:r>
            <a:endParaRPr lang="zh-CN" altLang="en-US" sz="12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86" name="Rectangle 7"/>
          <p:cNvSpPr/>
          <p:nvPr/>
        </p:nvSpPr>
        <p:spPr>
          <a:xfrm>
            <a:off x="1775884" y="2060575"/>
            <a:ext cx="8640233" cy="215900"/>
          </a:xfrm>
          <a:prstGeom prst="rect">
            <a:avLst/>
          </a:prstGeom>
          <a:solidFill>
            <a:srgbClr val="EAEAEA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algn="ctr">
              <a:lnSpc>
                <a:spcPct val="150000"/>
              </a:lnSpc>
            </a:pPr>
            <a:r>
              <a:rPr lang="en-US" altLang="zh-CN" sz="1000">
                <a:latin typeface="Arial" panose="020B0604020202020204" pitchFamily="34" charset="0"/>
                <a:ea typeface="华文细黑" pitchFamily="2" charset="-122"/>
              </a:rPr>
              <a:t>NordriDesign</a:t>
            </a:r>
            <a:r>
              <a:rPr lang="zh-CN" altLang="en-US" sz="1000">
                <a:latin typeface="Arial" panose="020B0604020202020204" pitchFamily="34" charset="0"/>
                <a:ea typeface="华文细黑" pitchFamily="2" charset="-122"/>
              </a:rPr>
              <a:t>中国专业</a:t>
            </a:r>
            <a:r>
              <a:rPr lang="en-US" altLang="zh-CN" sz="1000">
                <a:latin typeface="Arial" panose="020B0604020202020204" pitchFamily="34" charset="0"/>
                <a:ea typeface="华文细黑" pitchFamily="2" charset="-122"/>
              </a:rPr>
              <a:t>PowerPoint</a:t>
            </a:r>
            <a:r>
              <a:rPr lang="zh-CN" altLang="en-US" sz="1000">
                <a:latin typeface="Arial" panose="020B0604020202020204" pitchFamily="34" charset="0"/>
                <a:ea typeface="华文细黑" pitchFamily="2" charset="-122"/>
              </a:rPr>
              <a:t>媒体设计与开发</a:t>
            </a:r>
            <a:endParaRPr lang="zh-CN" altLang="en-US" sz="100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87" name="Rectangle 3086"/>
          <p:cNvSpPr/>
          <p:nvPr/>
        </p:nvSpPr>
        <p:spPr>
          <a:xfrm>
            <a:off x="1775884" y="4188778"/>
            <a:ext cx="8640233" cy="82994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000">
                <a:solidFill>
                  <a:srgbClr val="111111"/>
                </a:solidFill>
                <a:latin typeface="Arial" panose="020B0604020202020204" pitchFamily="34" charset="0"/>
                <a:ea typeface="华文细黑" pitchFamily="2" charset="-122"/>
              </a:rPr>
              <a:t>本作品的提供是以适用知识共享组织的公共许可（ 简称“</a:t>
            </a:r>
            <a:r>
              <a:rPr lang="en-US" altLang="zh-CN" sz="1000">
                <a:solidFill>
                  <a:srgbClr val="111111"/>
                </a:solidFill>
                <a:latin typeface="Arial" panose="020B0604020202020204" pitchFamily="34" charset="0"/>
                <a:ea typeface="华文细黑" pitchFamily="2" charset="-122"/>
              </a:rPr>
              <a:t>CCPL” </a:t>
            </a:r>
            <a:r>
              <a:rPr lang="zh-CN" altLang="en-US" sz="1000">
                <a:solidFill>
                  <a:srgbClr val="111111"/>
                </a:solidFill>
                <a:latin typeface="Arial" panose="020B0604020202020204" pitchFamily="34" charset="0"/>
                <a:ea typeface="华文细黑" pitchFamily="2" charset="-122"/>
              </a:rPr>
              <a:t>或 “许可”） 条款为前提的。本作品受著作权法以及其他相关法律的保护。对本作品的使用不得超越本许可授权的范围。</a:t>
            </a:r>
            <a:endParaRPr lang="zh-CN" altLang="en-US" sz="1000">
              <a:solidFill>
                <a:srgbClr val="111111"/>
              </a:solidFill>
              <a:latin typeface="Arial" panose="020B0604020202020204" pitchFamily="34" charset="0"/>
              <a:ea typeface="华文细黑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>
                <a:solidFill>
                  <a:srgbClr val="111111"/>
                </a:solidFill>
                <a:latin typeface="Arial" panose="020B0604020202020204" pitchFamily="34" charset="0"/>
                <a:ea typeface="华文细黑" pitchFamily="2" charset="-122"/>
              </a:rPr>
              <a:t>如您行使本许可授予的使用本作品的权利，就表明您接受并同意遵守本许可的条款。在您接受这些条款和规定的前提下，许可人授予您本许可所包括的权利。 </a:t>
            </a:r>
            <a:endParaRPr lang="zh-CN" altLang="en-US" sz="1000">
              <a:solidFill>
                <a:srgbClr val="111111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88" name="Rectangle 7">
            <a:hlinkClick r:id="rId18"/>
          </p:cNvPr>
          <p:cNvSpPr/>
          <p:nvPr/>
        </p:nvSpPr>
        <p:spPr>
          <a:xfrm>
            <a:off x="4656667" y="2276475"/>
            <a:ext cx="2880784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89" name="Rectangle 7">
            <a:hlinkClick r:id="rId12"/>
          </p:cNvPr>
          <p:cNvSpPr/>
          <p:nvPr/>
        </p:nvSpPr>
        <p:spPr>
          <a:xfrm>
            <a:off x="7537451" y="2276475"/>
            <a:ext cx="2878667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90" name="Rectangle 7">
            <a:hlinkClick r:id="rId17"/>
          </p:cNvPr>
          <p:cNvSpPr/>
          <p:nvPr/>
        </p:nvSpPr>
        <p:spPr>
          <a:xfrm>
            <a:off x="1775884" y="2276475"/>
            <a:ext cx="2880783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none" anchor="ctr"/>
          <a:p>
            <a:pPr lvl="0">
              <a:lnSpc>
                <a:spcPct val="150000"/>
              </a:lnSpc>
            </a:pPr>
            <a:endParaRPr sz="1400" b="1">
              <a:solidFill>
                <a:srgbClr val="5F5F5F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sp>
        <p:nvSpPr>
          <p:cNvPr id="3091" name="Text Box 3090">
            <a:hlinkClick r:id="rId13"/>
          </p:cNvPr>
          <p:cNvSpPr txBox="1"/>
          <p:nvPr/>
        </p:nvSpPr>
        <p:spPr>
          <a:xfrm>
            <a:off x="1775884" y="5056188"/>
            <a:ext cx="1439333" cy="245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/>
            <a:r>
              <a:rPr lang="zh-CN" altLang="en-US" sz="1000" b="1">
                <a:solidFill>
                  <a:srgbClr val="003366"/>
                </a:solidFill>
                <a:latin typeface="Arial" panose="020B0604020202020204" pitchFamily="34" charset="0"/>
                <a:ea typeface="华文细黑" pitchFamily="2" charset="-122"/>
              </a:rPr>
              <a:t>查看全部</a:t>
            </a:r>
            <a:r>
              <a:rPr lang="en-US" altLang="zh-CN" sz="1000" b="1">
                <a:solidFill>
                  <a:srgbClr val="003366"/>
                </a:solidFill>
                <a:latin typeface="华文细黑" pitchFamily="2" charset="-122"/>
                <a:ea typeface="华文细黑" pitchFamily="2" charset="-122"/>
              </a:rPr>
              <a:t>…</a:t>
            </a:r>
            <a:endParaRPr lang="en-US" altLang="zh-CN" sz="1000" b="1">
              <a:solidFill>
                <a:srgbClr val="003366"/>
              </a:solidFill>
              <a:latin typeface="Arial" panose="020B0604020202020204" pitchFamily="34" charset="0"/>
              <a:ea typeface="华文细黑" pitchFamily="2" charset="-122"/>
            </a:endParaRPr>
          </a:p>
        </p:txBody>
      </p:sp>
      <p:grpSp>
        <p:nvGrpSpPr>
          <p:cNvPr id="3092" name="Group 3091"/>
          <p:cNvGrpSpPr/>
          <p:nvPr/>
        </p:nvGrpSpPr>
        <p:grpSpPr>
          <a:xfrm>
            <a:off x="1775884" y="1125538"/>
            <a:ext cx="5761567" cy="576262"/>
            <a:chOff x="0" y="0"/>
            <a:chExt cx="3402" cy="454"/>
          </a:xfrm>
        </p:grpSpPr>
        <p:pic>
          <p:nvPicPr>
            <p:cNvPr id="3093" name="Picture 12" descr="cc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1814" y="0"/>
              <a:ext cx="1588" cy="4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94" name="Picture 9" descr="logo"/>
            <p:cNvPicPr>
              <a:picLocks noChangeAspect="1"/>
            </p:cNvPicPr>
            <p:nvPr userDrawn="1"/>
          </p:nvPicPr>
          <p:blipFill>
            <a:blip r:embed="rId20">
              <a:grayscl/>
              <a:lum bright="-12000"/>
            </a:blip>
            <a:stretch>
              <a:fillRect/>
            </a:stretch>
          </p:blipFill>
          <p:spPr>
            <a:xfrm>
              <a:off x="0" y="46"/>
              <a:ext cx="1361" cy="3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95" name="Straight Connector 3094"/>
            <p:cNvSpPr/>
            <p:nvPr userDrawn="1"/>
          </p:nvSpPr>
          <p:spPr>
            <a:xfrm>
              <a:off x="1588" y="0"/>
              <a:ext cx="0" cy="45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1339215" y="2265045"/>
            <a:ext cx="9766300" cy="1664335"/>
          </a:xfrm>
        </p:spPr>
        <p:txBody>
          <a:bodyPr>
            <a:normAutofit/>
          </a:bodyPr>
          <a:p>
            <a:pPr algn="ctr"/>
            <a:r>
              <a:rPr lang="en-US" sz="8800">
                <a:solidFill>
                  <a:srgbClr val="028458"/>
                </a:solidFill>
                <a:effectLst/>
                <a:latin typeface="Berlin Sans FB" panose="020E0602020502020306" charset="0"/>
                <a:cs typeface="Berlin Sans FB" panose="020E0602020502020306" charset="0"/>
              </a:rPr>
              <a:t>BIODIVERSITY </a:t>
            </a:r>
            <a:endParaRPr lang="en-US" sz="8800">
              <a:solidFill>
                <a:srgbClr val="028458"/>
              </a:solidFill>
              <a:effectLst/>
              <a:latin typeface="Berlin Sans FB" panose="020E0602020502020306" charset="0"/>
              <a:cs typeface="Berlin Sans FB" panose="020E0602020502020306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210" y="353060"/>
            <a:ext cx="9297670" cy="768350"/>
          </a:xfrm>
        </p:spPr>
        <p:txBody>
          <a:bodyPr wrap="square">
            <a:spAutoFit/>
          </a:bodyPr>
          <a:p>
            <a:pPr algn="l"/>
            <a:r>
              <a:rPr lang="en-US" b="1">
                <a:solidFill>
                  <a:srgbClr val="0000FF"/>
                </a:solidFill>
                <a:latin typeface="Cambria" panose="02040503050406030204" charset="0"/>
                <a:cs typeface="Cambria" panose="02040503050406030204" charset="0"/>
              </a:rPr>
              <a:t>BIODIVERSITY OF LIVING WORLD</a:t>
            </a:r>
            <a:endParaRPr lang="en-US" b="1">
              <a:solidFill>
                <a:srgbClr val="0000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69555" y="3194685"/>
            <a:ext cx="4001135" cy="1066165"/>
          </a:xfrm>
        </p:spPr>
        <p:txBody>
          <a:bodyPr/>
          <a:p>
            <a:pPr marL="0" indent="0" algn="just">
              <a:buFont typeface="Wingdings" panose="05000000000000000000" charset="0"/>
              <a:buNone/>
            </a:pPr>
            <a:r>
              <a:rPr lang="en-US" sz="2800" b="1">
                <a:latin typeface="Cambria" panose="02040503050406030204" charset="0"/>
                <a:cs typeface="Cambria" panose="02040503050406030204" charset="0"/>
              </a:rPr>
              <a:t>Biodiversity</a:t>
            </a:r>
            <a:r>
              <a:rPr lang="en-US" sz="2800">
                <a:latin typeface="Cambria" panose="02040503050406030204" charset="0"/>
                <a:cs typeface="Cambria" panose="02040503050406030204" charset="0"/>
              </a:rPr>
              <a:t> is the variety of life on Earth</a:t>
            </a:r>
            <a:endParaRPr lang="en-US" sz="2800">
              <a:latin typeface="Cambria" panose="02040503050406030204" charset="0"/>
              <a:cs typeface="Cambria" panose="02040503050406030204" charset="0"/>
            </a:endParaRPr>
          </a:p>
          <a:p>
            <a:pPr marL="0" indent="0" algn="just">
              <a:buFont typeface="Wingdings" panose="05000000000000000000" charset="0"/>
              <a:buNone/>
            </a:pPr>
            <a:endParaRPr lang="en-US" sz="175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6115" y="1386840"/>
            <a:ext cx="7087235" cy="48583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rcRect l="3614" t="7702" r="1265" b="5777"/>
          <a:stretch>
            <a:fillRect/>
          </a:stretch>
        </p:blipFill>
        <p:spPr>
          <a:xfrm>
            <a:off x="1268095" y="93980"/>
            <a:ext cx="9719945" cy="66376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rcRect t="10389" b="5335"/>
          <a:stretch>
            <a:fillRect/>
          </a:stretch>
        </p:blipFill>
        <p:spPr>
          <a:xfrm>
            <a:off x="1457960" y="328930"/>
            <a:ext cx="9149715" cy="60693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3920" y="1711960"/>
            <a:ext cx="10319385" cy="4542155"/>
          </a:xfrm>
          <a:prstGeom prst="rect">
            <a:avLst/>
          </a:prstGeom>
          <a:noFill/>
        </p:spPr>
        <p:txBody>
          <a:bodyPr wrap="square" lIns="90170" tIns="46990" rIns="90170" bIns="0" rtlCol="0">
            <a:normAutofit/>
          </a:bodyPr>
          <a:lstStyle/>
          <a:p>
            <a:pPr indent="0" algn="just">
              <a:buFont typeface="Wingdings" panose="05000000000000000000" charset="0"/>
              <a:buNone/>
            </a:pPr>
            <a:r>
              <a:rPr lang="en-US" sz="3200" dirty="0">
                <a:latin typeface="Cambria" panose="02040503050406030204" charset="0"/>
                <a:cs typeface="Cambria" panose="02040503050406030204" charset="0"/>
              </a:rPr>
              <a:t>1. Food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en-US" sz="3200" dirty="0">
                <a:latin typeface="Cambria" panose="02040503050406030204" charset="0"/>
                <a:cs typeface="Cambria" panose="02040503050406030204" charset="0"/>
              </a:rPr>
              <a:t>2. Shelter and warmth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en-US" sz="3200" dirty="0">
                <a:latin typeface="Cambria" panose="02040503050406030204" charset="0"/>
                <a:cs typeface="Cambria" panose="02040503050406030204" charset="0"/>
              </a:rPr>
              <a:t>3. Medicines</a:t>
            </a:r>
            <a:endParaRPr 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itle 9"/>
          <p:cNvSpPr/>
          <p:nvPr>
            <p:ph type="title"/>
          </p:nvPr>
        </p:nvSpPr>
        <p:spPr>
          <a:xfrm>
            <a:off x="1649730" y="419100"/>
            <a:ext cx="8891905" cy="582930"/>
          </a:xfrm>
        </p:spPr>
        <p:txBody>
          <a:bodyPr/>
          <a:p>
            <a:r>
              <a:rPr lang="en-US" b="1">
                <a:solidFill>
                  <a:srgbClr val="0000FF"/>
                </a:solidFill>
                <a:latin typeface="Cambria" panose="02040503050406030204" charset="0"/>
                <a:cs typeface="Cambria" panose="02040503050406030204" charset="0"/>
              </a:rPr>
              <a:t>IMPORTANCE OF BIODIVERSITY</a:t>
            </a:r>
            <a:endParaRPr lang="en-US" b="1">
              <a:solidFill>
                <a:srgbClr val="0000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819140" y="1703705"/>
            <a:ext cx="4895850" cy="1296670"/>
            <a:chOff x="6908800" y="1744662"/>
            <a:chExt cx="4464049" cy="119618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08800" y="1744662"/>
              <a:ext cx="2794000" cy="119618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7492" y="1974452"/>
              <a:ext cx="1315357" cy="7366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742305" y="3477895"/>
            <a:ext cx="5034915" cy="1156335"/>
            <a:chOff x="6819900" y="3126841"/>
            <a:chExt cx="4235336" cy="113242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9900" y="3126841"/>
              <a:ext cx="1568450" cy="113242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653348" y="3249325"/>
              <a:ext cx="2401888" cy="88745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949950" y="5132705"/>
            <a:ext cx="4911090" cy="1207770"/>
            <a:chOff x="6819900" y="4702845"/>
            <a:chExt cx="4842516" cy="117447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1412" y="4897651"/>
              <a:ext cx="1631004" cy="81550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9900" y="4702845"/>
              <a:ext cx="1764926" cy="117447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/>
            <a:srcRect b="11384"/>
            <a:stretch>
              <a:fillRect/>
            </a:stretch>
          </p:blipFill>
          <p:spPr>
            <a:xfrm>
              <a:off x="8421687" y="4897651"/>
              <a:ext cx="1609725" cy="86814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3675" y="225425"/>
            <a:ext cx="11897360" cy="6226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98755" y="224790"/>
            <a:ext cx="6318250" cy="5930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/>
            <a:r>
              <a:rPr lang="en-US" altLang="en-IN" sz="3600" b="1" dirty="0" smtClean="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THREATS TO BIODIVERSITY</a:t>
            </a:r>
            <a:endParaRPr lang="en-US" altLang="en-IN" sz="3600" b="1" dirty="0" smtClean="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505" y="1180465"/>
            <a:ext cx="4698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1. Habitat loss and destruction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440" y="2108200"/>
            <a:ext cx="5963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2. Alteration</a:t>
            </a:r>
            <a:r>
              <a:rPr lang="en-US" altLang="en-IN" sz="2400" dirty="0" smtClean="0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 in ecosystem composition</a:t>
            </a:r>
            <a:endParaRPr lang="en-IN" sz="2400" dirty="0" smtClean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1305" y="3015615"/>
            <a:ext cx="471170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3. Introduction </a:t>
            </a:r>
            <a:r>
              <a:rPr lang="en-US" altLang="en-IN" sz="2400" dirty="0" smtClean="0">
                <a:latin typeface="Cambria" panose="02040503050406030204" charset="0"/>
                <a:cs typeface="Cambria" panose="02040503050406030204" charset="0"/>
              </a:rPr>
              <a:t>of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 exotic species</a:t>
            </a:r>
            <a:endParaRPr lang="en-US" sz="2400" dirty="0" smtClean="0">
              <a:latin typeface="Cambria" panose="02040503050406030204" charset="0"/>
              <a:cs typeface="Cambria" panose="02040503050406030204" charset="0"/>
            </a:endParaRPr>
          </a:p>
          <a:p>
            <a:pPr lvl="0"/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9240" y="3877945"/>
            <a:ext cx="4711700" cy="60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4. Over</a:t>
            </a:r>
            <a:r>
              <a:rPr lang="en-US" altLang="en-IN" sz="2400" dirty="0" smtClean="0">
                <a:latin typeface="Cambria" panose="02040503050406030204" charset="0"/>
                <a:cs typeface="Cambria" panose="02040503050406030204" charset="0"/>
              </a:rPr>
              <a:t>-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exploitation of species</a:t>
            </a:r>
            <a:endParaRPr lang="en-US" sz="2400" dirty="0" smtClean="0">
              <a:latin typeface="Cambria" panose="02040503050406030204" charset="0"/>
              <a:cs typeface="Cambria" panose="02040503050406030204" charset="0"/>
            </a:endParaRPr>
          </a:p>
          <a:p>
            <a:pPr lvl="0"/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305" y="4813300"/>
            <a:ext cx="4711700" cy="66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5. Pollution </a:t>
            </a:r>
            <a:r>
              <a:rPr lang="en-US" altLang="en-IN" sz="2400" dirty="0" smtClean="0">
                <a:latin typeface="Cambria" panose="02040503050406030204" charset="0"/>
                <a:cs typeface="Cambria" panose="02040503050406030204" charset="0"/>
              </a:rPr>
              <a:t>and contamination</a:t>
            </a:r>
            <a:endParaRPr lang="en-US" sz="2400" dirty="0" smtClean="0">
              <a:latin typeface="Cambria" panose="02040503050406030204" charset="0"/>
              <a:cs typeface="Cambria" panose="02040503050406030204" charset="0"/>
            </a:endParaRPr>
          </a:p>
          <a:p>
            <a:pPr lvl="0"/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7022" y="5759378"/>
            <a:ext cx="471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400" dirty="0" smtClean="0">
                <a:latin typeface="Cambria" panose="02040503050406030204" charset="0"/>
                <a:cs typeface="Cambria" panose="02040503050406030204" charset="0"/>
              </a:rPr>
              <a:t> 6. Global climate change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4191-FB28-45E8-9312-A9EDAF734731}" type="slidenum">
              <a:rPr lang="en-US" smtClean="0"/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339205" y="1261110"/>
            <a:ext cx="5170170" cy="1814195"/>
            <a:chOff x="10151" y="656"/>
            <a:chExt cx="8142" cy="28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"/>
            <a:srcRect b="11667"/>
            <a:stretch>
              <a:fillRect/>
            </a:stretch>
          </p:blipFill>
          <p:spPr>
            <a:xfrm>
              <a:off x="15791" y="656"/>
              <a:ext cx="2503" cy="2120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0151" y="1087"/>
              <a:ext cx="4647" cy="2427"/>
              <a:chOff x="6357937" y="1334532"/>
              <a:chExt cx="2938463" cy="111233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7937" y="1334532"/>
                <a:ext cx="2938463" cy="83978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997550" y="2203541"/>
                <a:ext cx="1828800" cy="24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err="1" smtClean="0"/>
                  <a:t>Deforestration</a:t>
                </a:r>
                <a:endParaRPr lang="en-US" sz="1600" b="1" dirty="0"/>
              </a:p>
            </p:txBody>
          </p:sp>
        </p:grpSp>
        <p:sp>
          <p:nvSpPr>
            <p:cNvPr id="17" name="TextBox 12"/>
            <p:cNvSpPr txBox="1"/>
            <p:nvPr/>
          </p:nvSpPr>
          <p:spPr>
            <a:xfrm>
              <a:off x="16223" y="2983"/>
              <a:ext cx="184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b="1" dirty="0"/>
                <a:t>Pollution</a:t>
              </a:r>
              <a:endParaRPr lang="en-US" sz="1600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41456" t="60004" b="143"/>
          <a:stretch>
            <a:fillRect/>
          </a:stretch>
        </p:blipFill>
        <p:spPr>
          <a:xfrm>
            <a:off x="6278245" y="3312795"/>
            <a:ext cx="5471795" cy="27946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751205"/>
          </a:xfrm>
        </p:spPr>
        <p:txBody>
          <a:bodyPr/>
          <a:p>
            <a:pPr algn="ctr"/>
            <a:r>
              <a:rPr lang="en-US" b="1">
                <a:latin typeface="Cambria" panose="02040503050406030204" charset="0"/>
                <a:cs typeface="Cambria" panose="02040503050406030204" charset="0"/>
              </a:rPr>
              <a:t>BIODIVERSITY CONSERVATION</a:t>
            </a:r>
            <a:endParaRPr lang="en-US" b="1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rcRect l="24537" t="9257" r="29789" b="64306"/>
          <a:stretch>
            <a:fillRect/>
          </a:stretch>
        </p:blipFill>
        <p:spPr>
          <a:xfrm>
            <a:off x="474980" y="1555750"/>
            <a:ext cx="5716270" cy="339598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6403340" y="2186305"/>
            <a:ext cx="5257800" cy="3484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>
                <a:latin typeface="Cambria" panose="02040503050406030204" charset="0"/>
                <a:cs typeface="Cambria" panose="02040503050406030204" charset="0"/>
              </a:rPr>
              <a:t>Lack of forest resources, food or plants for medicine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sz="32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Fewer opportunities for livelihoods, for better health, education and a better life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sz="32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74980" y="5264150"/>
            <a:ext cx="5716270" cy="69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>
                <a:latin typeface="Cambria" panose="02040503050406030204" charset="0"/>
                <a:cs typeface="Cambria" panose="02040503050406030204" charset="0"/>
                <a:sym typeface="+mn-ea"/>
              </a:rPr>
              <a:t>Lack of clean water</a:t>
            </a:r>
            <a:endParaRPr lang="en-US" sz="32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Content Placeholder 13"/>
          <p:cNvSpPr/>
          <p:nvPr/>
        </p:nvSpPr>
        <p:spPr>
          <a:xfrm>
            <a:off x="787400" y="1351915"/>
            <a:ext cx="10522585" cy="50457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Green Economy Initiative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Promoting increase in protected areas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Focus on implementation of Environmental Programmes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Increasing communication, education and public awareness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Identifying and creating opportunities for rural enterprises based on biodiversity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r>
              <a:rPr lang="en-US">
                <a:latin typeface="Cambria" panose="02040503050406030204" charset="0"/>
                <a:cs typeface="Cambria" panose="02040503050406030204" charset="0"/>
              </a:rPr>
              <a:t>Encouraging development that is 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sustainable and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based on biodiversity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0" indent="0" algn="just"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just"/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/>
        </p:nvSpPr>
        <p:spPr>
          <a:xfrm>
            <a:off x="3995420" y="509905"/>
            <a:ext cx="4031615" cy="60198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mbria" panose="02040503050406030204" charset="0"/>
                <a:cs typeface="Cambria" panose="02040503050406030204" charset="0"/>
              </a:rPr>
              <a:t>SOLUTIONS</a:t>
            </a:r>
            <a:endParaRPr lang="en-US" sz="40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48958"/>
            <a:ext cx="10972800" cy="1143000"/>
          </a:xfrm>
        </p:spPr>
        <p:txBody>
          <a:bodyPr/>
          <a:p>
            <a:r>
              <a:rPr lang="en-US">
                <a:latin typeface="Berlin Sans FB" panose="020E0602020502020306" charset="0"/>
                <a:cs typeface="Berlin Sans FB" panose="020E0602020502020306" charset="0"/>
                <a:sym typeface="+mn-ea"/>
              </a:rPr>
              <a:t>IMPORTANT QUESTIONS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22375" y="1955800"/>
            <a:ext cx="9831070" cy="4526280"/>
          </a:xfrm>
        </p:spPr>
        <p:txBody>
          <a:bodyPr/>
          <a:p>
            <a:pPr marL="514350" indent="-514350" algn="just">
              <a:buFont typeface="+mj-lt"/>
              <a:buAutoNum type="arabicPeriod"/>
            </a:pPr>
            <a:r>
              <a:rPr lang="en-US" sz="2800"/>
              <a:t>What is biodiversity? What are the three levels of biodiversity?  </a:t>
            </a:r>
            <a:endParaRPr lang="en-US" sz="2800"/>
          </a:p>
          <a:p>
            <a:pPr marL="514350" indent="-514350" algn="just">
              <a:buFont typeface="+mj-lt"/>
              <a:buAutoNum type="arabicPeriod"/>
            </a:pPr>
            <a:r>
              <a:rPr lang="en-US" sz="2800"/>
              <a:t>Why is biodiversity so important?</a:t>
            </a:r>
            <a:endParaRPr lang="en-US" sz="2800"/>
          </a:p>
          <a:p>
            <a:pPr marL="514350" indent="-514350" algn="just">
              <a:buFont typeface="+mj-lt"/>
              <a:buAutoNum type="arabicPeriod"/>
            </a:pPr>
            <a:r>
              <a:rPr lang="en-US" sz="2800"/>
              <a:t>State the various threats to biodiversity.</a:t>
            </a:r>
            <a:endParaRPr lang="en-US" sz="2800"/>
          </a:p>
          <a:p>
            <a:pPr marL="514350" indent="-514350" algn="just">
              <a:buFont typeface="+mj-lt"/>
              <a:buAutoNum type="arabicPeriod"/>
            </a:pPr>
            <a:r>
              <a:rPr lang="en-US" sz="2800"/>
              <a:t>Describe the five kingdoms of classification with examples.</a:t>
            </a:r>
            <a:endParaRPr lang="en-US" sz="2800"/>
          </a:p>
          <a:p>
            <a:pPr marL="514350" indent="-514350" algn="just">
              <a:buFont typeface="+mj-lt"/>
              <a:buAutoNum type="arabicPeriod"/>
            </a:pPr>
            <a:r>
              <a:rPr lang="en-US" sz="2800"/>
              <a:t>Describe how Monera is different from Plantae.</a:t>
            </a:r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895" y="1230630"/>
            <a:ext cx="5996305" cy="5401310"/>
          </a:xfrm>
          <a:prstGeom prst="rect">
            <a:avLst/>
          </a:prstGeom>
          <a:noFill/>
        </p:spPr>
        <p:txBody>
          <a:bodyPr wrap="square" lIns="90170" tIns="46990" rIns="90170" bIns="0" rtlCol="0">
            <a:no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Greek Word: </a:t>
            </a:r>
            <a:r>
              <a:rPr lang="en-IN" sz="28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Bios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=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 life 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IN" sz="2800" b="1" dirty="0" smtClean="0">
                <a:latin typeface="Cambria" panose="02040503050406030204" charset="0"/>
                <a:cs typeface="Cambria" panose="02040503050406030204" charset="0"/>
              </a:rPr>
              <a:t>                              </a:t>
            </a:r>
            <a:r>
              <a:rPr lang="en-IN" sz="2800" b="1" dirty="0" smtClean="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logos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= 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study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It is study of </a:t>
            </a:r>
            <a:r>
              <a:rPr lang="en-US" altLang="en-IN" sz="2800" b="1" dirty="0" smtClean="0">
                <a:latin typeface="Cambria" panose="02040503050406030204" charset="0"/>
                <a:cs typeface="Cambria" panose="02040503050406030204" charset="0"/>
              </a:rPr>
              <a:t>life/living organisms</a:t>
            </a:r>
            <a:endParaRPr lang="en-US" altLang="en-IN" sz="2800" b="1" dirty="0" smtClean="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IN" sz="2800" b="1" dirty="0" smtClean="0">
                <a:latin typeface="Cambria" panose="02040503050406030204" charset="0"/>
                <a:cs typeface="Cambria" panose="02040503050406030204" charset="0"/>
              </a:rPr>
              <a:t>                 </a:t>
            </a:r>
            <a:endParaRPr lang="en-US" altLang="en-IN" sz="2800" b="1" dirty="0" smtClean="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Living organisms - </a:t>
            </a:r>
            <a:endParaRPr lang="en-US" alt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  (i)  g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rowth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IN" sz="2800" dirty="0" smtClean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</a:rPr>
              <a:t>(ii)  r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esponse to stimuli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(iii)  r</a:t>
            </a:r>
            <a:r>
              <a:rPr 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eproduction 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(iv)  capable of surviving through self </a:t>
            </a:r>
            <a:endParaRPr lang="en-US" altLang="en-IN" sz="2800" dirty="0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         regulatory mechanisms etc...</a:t>
            </a:r>
            <a:endParaRPr lang="en-US" alt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IN" sz="28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IN" sz="2800" dirty="0" smtClean="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sz="2800" dirty="0"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sz="28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itle 9"/>
          <p:cNvSpPr/>
          <p:nvPr>
            <p:ph type="title"/>
          </p:nvPr>
        </p:nvSpPr>
        <p:spPr>
          <a:xfrm>
            <a:off x="868045" y="260985"/>
            <a:ext cx="4968240" cy="582930"/>
          </a:xfrm>
        </p:spPr>
        <p:txBody>
          <a:bodyPr/>
          <a:p>
            <a:r>
              <a:rPr lang="en-US" b="1">
                <a:solidFill>
                  <a:srgbClr val="0000FF"/>
                </a:solidFill>
                <a:latin typeface="Cambria" panose="02040503050406030204" charset="0"/>
                <a:cs typeface="Cambria" panose="02040503050406030204" charset="0"/>
              </a:rPr>
              <a:t>WHAT IS BIOLOGY ?</a:t>
            </a:r>
            <a:endParaRPr lang="en-US" b="1">
              <a:solidFill>
                <a:srgbClr val="0000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6540" y="700405"/>
            <a:ext cx="5582285" cy="59836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2" name="Picture 4" descr="01_04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" t="6294" r="74890" b="86336"/>
          <a:stretch>
            <a:fillRect/>
          </a:stretch>
        </p:blipFill>
        <p:spPr bwMode="auto">
          <a:xfrm>
            <a:off x="4648200" y="372110"/>
            <a:ext cx="2743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5" name="Picture 7" descr="01_04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14717" r="69167" b="61067"/>
          <a:stretch>
            <a:fillRect/>
          </a:stretch>
        </p:blipFill>
        <p:spPr bwMode="auto">
          <a:xfrm>
            <a:off x="1828801" y="1447800"/>
            <a:ext cx="312261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473" name="Group 25"/>
          <p:cNvGrpSpPr/>
          <p:nvPr/>
        </p:nvGrpSpPr>
        <p:grpSpPr bwMode="auto">
          <a:xfrm>
            <a:off x="7391400" y="990600"/>
            <a:ext cx="2971800" cy="2438400"/>
            <a:chOff x="3696" y="624"/>
            <a:chExt cx="1872" cy="1536"/>
          </a:xfrm>
        </p:grpSpPr>
        <p:pic>
          <p:nvPicPr>
            <p:cNvPr id="104458" name="Picture 10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t="23627" r="74268" b="41145"/>
            <a:stretch>
              <a:fillRect/>
            </a:stretch>
          </p:blipFill>
          <p:spPr bwMode="auto">
            <a:xfrm>
              <a:off x="4032" y="624"/>
              <a:ext cx="1536" cy="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59" name="AutoShape 11"/>
            <p:cNvSpPr>
              <a:spLocks noChangeArrowheads="1"/>
            </p:cNvSpPr>
            <p:nvPr/>
          </p:nvSpPr>
          <p:spPr bwMode="auto">
            <a:xfrm rot="3857460">
              <a:off x="3750" y="1818"/>
              <a:ext cx="142" cy="250"/>
            </a:xfrm>
            <a:prstGeom prst="upArrow">
              <a:avLst>
                <a:gd name="adj1" fmla="val 50000"/>
                <a:gd name="adj2" fmla="val 44014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4468" name="Group 20"/>
          <p:cNvGrpSpPr/>
          <p:nvPr/>
        </p:nvGrpSpPr>
        <p:grpSpPr bwMode="auto">
          <a:xfrm>
            <a:off x="1828800" y="3352800"/>
            <a:ext cx="2667000" cy="2667000"/>
            <a:chOff x="192" y="2112"/>
            <a:chExt cx="1680" cy="1680"/>
          </a:xfrm>
        </p:grpSpPr>
        <p:pic>
          <p:nvPicPr>
            <p:cNvPr id="104461" name="Picture 13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4" t="44199" r="73456" b="26321"/>
            <a:stretch>
              <a:fillRect/>
            </a:stretch>
          </p:blipFill>
          <p:spPr bwMode="auto">
            <a:xfrm>
              <a:off x="192" y="2448"/>
              <a:ext cx="1680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63" name="AutoShape 15"/>
            <p:cNvSpPr>
              <a:spLocks noChangeArrowheads="1"/>
            </p:cNvSpPr>
            <p:nvPr/>
          </p:nvSpPr>
          <p:spPr bwMode="auto">
            <a:xfrm rot="10800000">
              <a:off x="1008" y="2112"/>
              <a:ext cx="144" cy="288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4474" name="Group 26"/>
          <p:cNvGrpSpPr/>
          <p:nvPr/>
        </p:nvGrpSpPr>
        <p:grpSpPr bwMode="auto">
          <a:xfrm>
            <a:off x="7924800" y="3505201"/>
            <a:ext cx="2438400" cy="2847975"/>
            <a:chOff x="4032" y="2208"/>
            <a:chExt cx="1536" cy="1794"/>
          </a:xfrm>
        </p:grpSpPr>
        <p:pic>
          <p:nvPicPr>
            <p:cNvPr id="104465" name="Picture 17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" t="65460" r="74268"/>
            <a:stretch>
              <a:fillRect/>
            </a:stretch>
          </p:blipFill>
          <p:spPr bwMode="auto">
            <a:xfrm>
              <a:off x="4032" y="2496"/>
              <a:ext cx="1536" cy="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66" name="AutoShape 18"/>
            <p:cNvSpPr>
              <a:spLocks noChangeArrowheads="1"/>
            </p:cNvSpPr>
            <p:nvPr/>
          </p:nvSpPr>
          <p:spPr bwMode="auto">
            <a:xfrm rot="10800000">
              <a:off x="4752" y="2208"/>
              <a:ext cx="144" cy="240"/>
            </a:xfrm>
            <a:prstGeom prst="upArrow">
              <a:avLst>
                <a:gd name="adj1" fmla="val 50000"/>
                <a:gd name="adj2" fmla="val 41667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4470" name="Group 22"/>
          <p:cNvGrpSpPr/>
          <p:nvPr/>
        </p:nvGrpSpPr>
        <p:grpSpPr bwMode="auto">
          <a:xfrm>
            <a:off x="4343400" y="3048000"/>
            <a:ext cx="3048000" cy="1524000"/>
            <a:chOff x="1776" y="1920"/>
            <a:chExt cx="1920" cy="960"/>
          </a:xfrm>
        </p:grpSpPr>
        <p:pic>
          <p:nvPicPr>
            <p:cNvPr id="104471" name="Picture 23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" t="78943" r="72739"/>
            <a:stretch>
              <a:fillRect/>
            </a:stretch>
          </p:blipFill>
          <p:spPr bwMode="auto">
            <a:xfrm>
              <a:off x="2064" y="1920"/>
              <a:ext cx="1632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72" name="AutoShape 24"/>
            <p:cNvSpPr>
              <a:spLocks noChangeArrowheads="1"/>
            </p:cNvSpPr>
            <p:nvPr/>
          </p:nvSpPr>
          <p:spPr bwMode="auto">
            <a:xfrm rot="3857460">
              <a:off x="1830" y="2490"/>
              <a:ext cx="142" cy="250"/>
            </a:xfrm>
            <a:prstGeom prst="upArrow">
              <a:avLst>
                <a:gd name="adj1" fmla="val 50000"/>
                <a:gd name="adj2" fmla="val 44014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06" name="Group 22"/>
          <p:cNvGrpSpPr/>
          <p:nvPr/>
        </p:nvGrpSpPr>
        <p:grpSpPr bwMode="auto">
          <a:xfrm>
            <a:off x="4572000" y="381000"/>
            <a:ext cx="5181600" cy="2667000"/>
            <a:chOff x="1920" y="240"/>
            <a:chExt cx="3264" cy="1680"/>
          </a:xfrm>
        </p:grpSpPr>
        <p:pic>
          <p:nvPicPr>
            <p:cNvPr id="118786" name="Picture 2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6357" r="36995" b="86215"/>
            <a:stretch>
              <a:fillRect/>
            </a:stretch>
          </p:blipFill>
          <p:spPr bwMode="auto">
            <a:xfrm>
              <a:off x="1920" y="240"/>
              <a:ext cx="1968" cy="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788" name="Picture 4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89" t="23079" r="39330" b="51282"/>
            <a:stretch>
              <a:fillRect/>
            </a:stretch>
          </p:blipFill>
          <p:spPr bwMode="auto">
            <a:xfrm>
              <a:off x="3744" y="816"/>
              <a:ext cx="1440" cy="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804" name="Group 20"/>
          <p:cNvGrpSpPr/>
          <p:nvPr/>
        </p:nvGrpSpPr>
        <p:grpSpPr bwMode="auto">
          <a:xfrm>
            <a:off x="2590800" y="3352800"/>
            <a:ext cx="2565400" cy="2895600"/>
            <a:chOff x="672" y="2112"/>
            <a:chExt cx="1616" cy="1824"/>
          </a:xfrm>
        </p:grpSpPr>
        <p:pic>
          <p:nvPicPr>
            <p:cNvPr id="118792" name="Picture 8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51" t="15096" r="38333" b="50191"/>
            <a:stretch>
              <a:fillRect/>
            </a:stretch>
          </p:blipFill>
          <p:spPr bwMode="auto">
            <a:xfrm>
              <a:off x="672" y="2496"/>
              <a:ext cx="1616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796" name="AutoShape 12"/>
            <p:cNvSpPr>
              <a:spLocks noChangeArrowheads="1"/>
            </p:cNvSpPr>
            <p:nvPr/>
          </p:nvSpPr>
          <p:spPr bwMode="auto">
            <a:xfrm rot="10800000">
              <a:off x="1440" y="2112"/>
              <a:ext cx="144" cy="288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8803" name="Group 19"/>
          <p:cNvGrpSpPr/>
          <p:nvPr/>
        </p:nvGrpSpPr>
        <p:grpSpPr bwMode="auto">
          <a:xfrm>
            <a:off x="2743200" y="1447800"/>
            <a:ext cx="3657600" cy="1828800"/>
            <a:chOff x="768" y="912"/>
            <a:chExt cx="2304" cy="1152"/>
          </a:xfrm>
        </p:grpSpPr>
        <p:pic>
          <p:nvPicPr>
            <p:cNvPr id="118790" name="Picture 6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89" t="64325" r="39330" b="8919"/>
            <a:stretch>
              <a:fillRect/>
            </a:stretch>
          </p:blipFill>
          <p:spPr bwMode="auto">
            <a:xfrm>
              <a:off x="768" y="912"/>
              <a:ext cx="1440" cy="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799" name="AutoShape 15"/>
            <p:cNvSpPr>
              <a:spLocks noChangeArrowheads="1"/>
            </p:cNvSpPr>
            <p:nvPr/>
          </p:nvSpPr>
          <p:spPr bwMode="auto">
            <a:xfrm rot="16200000">
              <a:off x="2736" y="1152"/>
              <a:ext cx="144" cy="528"/>
            </a:xfrm>
            <a:prstGeom prst="upArrow">
              <a:avLst>
                <a:gd name="adj1" fmla="val 50000"/>
                <a:gd name="adj2" fmla="val 91667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8805" name="Group 21"/>
          <p:cNvGrpSpPr/>
          <p:nvPr/>
        </p:nvGrpSpPr>
        <p:grpSpPr bwMode="auto">
          <a:xfrm>
            <a:off x="5638800" y="4038601"/>
            <a:ext cx="4038600" cy="2162175"/>
            <a:chOff x="2592" y="2544"/>
            <a:chExt cx="2544" cy="1362"/>
          </a:xfrm>
        </p:grpSpPr>
        <p:pic>
          <p:nvPicPr>
            <p:cNvPr id="118798" name="Picture 14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42" t="67166" r="39621"/>
            <a:stretch>
              <a:fillRect/>
            </a:stretch>
          </p:blipFill>
          <p:spPr bwMode="auto">
            <a:xfrm>
              <a:off x="3792" y="2544"/>
              <a:ext cx="1344" cy="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801" name="AutoShape 17"/>
            <p:cNvSpPr>
              <a:spLocks noChangeArrowheads="1"/>
            </p:cNvSpPr>
            <p:nvPr/>
          </p:nvSpPr>
          <p:spPr bwMode="auto">
            <a:xfrm rot="5400000">
              <a:off x="2832" y="2880"/>
              <a:ext cx="144" cy="624"/>
            </a:xfrm>
            <a:prstGeom prst="upArrow">
              <a:avLst>
                <a:gd name="adj1" fmla="val 50000"/>
                <a:gd name="adj2" fmla="val 108333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63" name="Group 15"/>
          <p:cNvGrpSpPr/>
          <p:nvPr/>
        </p:nvGrpSpPr>
        <p:grpSpPr bwMode="auto">
          <a:xfrm>
            <a:off x="1765300" y="295275"/>
            <a:ext cx="6007100" cy="2944813"/>
            <a:chOff x="152" y="186"/>
            <a:chExt cx="3784" cy="1855"/>
          </a:xfrm>
        </p:grpSpPr>
        <p:pic>
          <p:nvPicPr>
            <p:cNvPr id="130050" name="Picture 2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7" t="6271" r="4561" b="85489"/>
            <a:stretch>
              <a:fillRect/>
            </a:stretch>
          </p:blipFill>
          <p:spPr bwMode="auto">
            <a:xfrm>
              <a:off x="1968" y="186"/>
              <a:ext cx="1968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051" name="Picture 3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77" t="18631" r="5965" b="55620"/>
            <a:stretch>
              <a:fillRect/>
            </a:stretch>
          </p:blipFill>
          <p:spPr bwMode="auto">
            <a:xfrm>
              <a:off x="152" y="724"/>
              <a:ext cx="1738" cy="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060" name="Group 12"/>
          <p:cNvGrpSpPr/>
          <p:nvPr/>
        </p:nvGrpSpPr>
        <p:grpSpPr bwMode="auto">
          <a:xfrm>
            <a:off x="1892935" y="3386455"/>
            <a:ext cx="2482850" cy="2897188"/>
            <a:chOff x="3846" y="2160"/>
            <a:chExt cx="1564" cy="1825"/>
          </a:xfrm>
        </p:grpSpPr>
        <p:pic>
          <p:nvPicPr>
            <p:cNvPr id="130055" name="Picture 7" descr="01_04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77" t="59831" r="5965" b="12360"/>
            <a:stretch>
              <a:fillRect/>
            </a:stretch>
          </p:blipFill>
          <p:spPr bwMode="auto">
            <a:xfrm>
              <a:off x="3846" y="2705"/>
              <a:ext cx="1564" cy="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056" name="AutoShape 8"/>
            <p:cNvSpPr>
              <a:spLocks noChangeArrowheads="1"/>
            </p:cNvSpPr>
            <p:nvPr/>
          </p:nvSpPr>
          <p:spPr bwMode="auto">
            <a:xfrm rot="10800000">
              <a:off x="4560" y="2160"/>
              <a:ext cx="144" cy="432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0061" name="Group 13"/>
          <p:cNvGrpSpPr/>
          <p:nvPr/>
        </p:nvGrpSpPr>
        <p:grpSpPr bwMode="auto">
          <a:xfrm>
            <a:off x="5628958" y="4280535"/>
            <a:ext cx="4521200" cy="1704975"/>
            <a:chOff x="17" y="2644"/>
            <a:chExt cx="2848" cy="1074"/>
          </a:xfrm>
        </p:grpSpPr>
        <p:pic>
          <p:nvPicPr>
            <p:cNvPr id="130053" name="Picture 5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0" t="24805" r="5833" b="55072"/>
            <a:stretch>
              <a:fillRect/>
            </a:stretch>
          </p:blipFill>
          <p:spPr bwMode="auto">
            <a:xfrm>
              <a:off x="1258" y="2644"/>
              <a:ext cx="1607" cy="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057" name="AutoShape 9"/>
            <p:cNvSpPr>
              <a:spLocks noChangeArrowheads="1"/>
            </p:cNvSpPr>
            <p:nvPr/>
          </p:nvSpPr>
          <p:spPr bwMode="auto">
            <a:xfrm rot="5400000">
              <a:off x="209" y="2976"/>
              <a:ext cx="144" cy="528"/>
            </a:xfrm>
            <a:prstGeom prst="upArrow">
              <a:avLst>
                <a:gd name="adj1" fmla="val 50000"/>
                <a:gd name="adj2" fmla="val 91667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0062" name="Group 14"/>
          <p:cNvGrpSpPr/>
          <p:nvPr/>
        </p:nvGrpSpPr>
        <p:grpSpPr bwMode="auto">
          <a:xfrm>
            <a:off x="7683183" y="1112838"/>
            <a:ext cx="2420938" cy="2987675"/>
            <a:chOff x="247" y="749"/>
            <a:chExt cx="1525" cy="1882"/>
          </a:xfrm>
        </p:grpSpPr>
        <p:pic>
          <p:nvPicPr>
            <p:cNvPr id="130054" name="Picture 6" descr="01_04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0" t="65050" r="5833"/>
            <a:stretch>
              <a:fillRect/>
            </a:stretch>
          </p:blipFill>
          <p:spPr bwMode="auto">
            <a:xfrm>
              <a:off x="247" y="749"/>
              <a:ext cx="1525" cy="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058" name="AutoShape 10"/>
            <p:cNvSpPr>
              <a:spLocks noChangeArrowheads="1"/>
            </p:cNvSpPr>
            <p:nvPr/>
          </p:nvSpPr>
          <p:spPr bwMode="auto">
            <a:xfrm>
              <a:off x="930" y="2247"/>
              <a:ext cx="144" cy="384"/>
            </a:xfrm>
            <a:prstGeom prst="upArrow">
              <a:avLst>
                <a:gd name="adj1" fmla="val 50000"/>
                <a:gd name="adj2" fmla="val 66667"/>
              </a:avLst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8801" name="AutoShape 17"/>
          <p:cNvSpPr>
            <a:spLocks noChangeArrowheads="1"/>
          </p:cNvSpPr>
          <p:nvPr/>
        </p:nvSpPr>
        <p:spPr bwMode="auto">
          <a:xfrm rot="5400000">
            <a:off x="6338570" y="2802256"/>
            <a:ext cx="228600" cy="990600"/>
          </a:xfrm>
          <a:prstGeom prst="upArrow">
            <a:avLst>
              <a:gd name="adj1" fmla="val 50000"/>
              <a:gd name="adj2" fmla="val 108333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93280" y="1491615"/>
            <a:ext cx="4286885" cy="34531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8037" t="35552" r="18922" b="4650"/>
          <a:stretch>
            <a:fillRect/>
          </a:stretch>
        </p:blipFill>
        <p:spPr>
          <a:xfrm>
            <a:off x="834390" y="1482725"/>
            <a:ext cx="4859655" cy="34582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t="9442" b="6131"/>
          <a:stretch>
            <a:fillRect/>
          </a:stretch>
        </p:blipFill>
        <p:spPr>
          <a:xfrm>
            <a:off x="374015" y="377190"/>
            <a:ext cx="5628005" cy="615124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6112510" y="730885"/>
            <a:ext cx="5469890" cy="5492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Individuals make up a </a:t>
            </a:r>
            <a:r>
              <a:rPr lang="en-US" sz="2600" b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</a:t>
            </a:r>
            <a:r>
              <a:rPr lang="en-US" sz="2600" b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600" b="0">
              <a:solidFill>
                <a:srgbClr val="21242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Populations make up a </a:t>
            </a:r>
            <a:r>
              <a:rPr lang="en-US" sz="26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species</a:t>
            </a: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600" b="0">
              <a:solidFill>
                <a:srgbClr val="21242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Multiple species and their interactions make up a </a:t>
            </a:r>
            <a:r>
              <a:rPr lang="en-US" sz="2600" b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community</a:t>
            </a:r>
            <a:r>
              <a:rPr lang="en-US" sz="2600" b="0">
                <a:solidFill>
                  <a:srgbClr val="0918D5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600" b="0">
              <a:solidFill>
                <a:srgbClr val="21242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Community + </a:t>
            </a:r>
            <a:r>
              <a:rPr lang="en-US" sz="260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abiotic factors </a:t>
            </a: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make up an </a:t>
            </a:r>
            <a:r>
              <a:rPr lang="en-US" sz="26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ecosystem.</a:t>
            </a:r>
            <a:endParaRPr lang="en-US" sz="2600" b="1">
              <a:solidFill>
                <a:srgbClr val="21242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Different ecosystems make up </a:t>
            </a:r>
            <a:r>
              <a:rPr lang="en-US" sz="2600" b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biosphere.</a:t>
            </a:r>
            <a:endParaRPr lang="en-US" sz="2600" b="1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This is the </a:t>
            </a:r>
            <a:r>
              <a:rPr lang="en-US" sz="2600" b="1">
                <a:solidFill>
                  <a:srgbClr val="21242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hierarchy of ecology.</a:t>
            </a:r>
            <a:endParaRPr lang="en-US" sz="2600" b="1">
              <a:solidFill>
                <a:srgbClr val="21242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1785620" y="102235"/>
            <a:ext cx="7954010" cy="819150"/>
          </a:xfrm>
        </p:spPr>
        <p:txBody>
          <a:bodyPr>
            <a:normAutofit/>
          </a:bodyPr>
          <a:lstStyle/>
          <a:p>
            <a:pPr algn="ctr"/>
            <a:r>
              <a:rPr lang="en-US" altLang="en-US" sz="3600" b="1" dirty="0" smtClean="0">
                <a:solidFill>
                  <a:srgbClr val="0000FF"/>
                </a:solidFill>
                <a:latin typeface="Cambria" panose="02040503050406030204" charset="0"/>
                <a:cs typeface="Cambria" panose="02040503050406030204" charset="0"/>
              </a:rPr>
              <a:t>Classification of living organisms</a:t>
            </a:r>
            <a:endParaRPr lang="en-US" altLang="en-US" sz="3600" b="1" dirty="0" smtClean="0">
              <a:solidFill>
                <a:srgbClr val="0000FF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870585"/>
            <a:ext cx="9864725" cy="473710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en-US" sz="2400" dirty="0">
                <a:latin typeface="Calibri" panose="020F0502020204030204" charset="0"/>
                <a:cs typeface="Calibri" panose="020F0502020204030204" charset="0"/>
              </a:rPr>
              <a:t>In 1969, </a:t>
            </a:r>
            <a:r>
              <a:rPr lang="en-US" altLang="en-US" sz="2400" dirty="0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Robert Whittaker</a:t>
            </a:r>
            <a:r>
              <a:rPr lang="en-US" altLang="en-US" sz="2400" dirty="0">
                <a:latin typeface="Calibri" panose="020F0502020204030204" charset="0"/>
                <a:cs typeface="Calibri" panose="020F0502020204030204" charset="0"/>
              </a:rPr>
              <a:t> introduced the </a:t>
            </a:r>
            <a:r>
              <a:rPr lang="en-US" altLang="en-US" sz="2400" b="1" dirty="0" smtClean="0">
                <a:solidFill>
                  <a:srgbClr val="FF3300"/>
                </a:solidFill>
                <a:latin typeface="Calibri" panose="020F0502020204030204" charset="0"/>
                <a:cs typeface="Calibri" panose="020F0502020204030204" charset="0"/>
              </a:rPr>
              <a:t>five </a:t>
            </a:r>
            <a:r>
              <a:rPr lang="en-US" altLang="en-US" sz="2400" b="1" dirty="0">
                <a:solidFill>
                  <a:srgbClr val="FF3300"/>
                </a:solidFill>
                <a:latin typeface="Calibri" panose="020F0502020204030204" charset="0"/>
                <a:cs typeface="Calibri" panose="020F0502020204030204" charset="0"/>
              </a:rPr>
              <a:t>kingdom </a:t>
            </a:r>
            <a:r>
              <a:rPr lang="en-US" altLang="en-US" sz="2400" b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classification system</a:t>
            </a:r>
            <a:endParaRPr lang="en-US" altLang="en-US" sz="2400" b="1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074" name="Picture 2" descr="Image result for FIVE KINGDOM CLASSIFICATION"/>
          <p:cNvPicPr>
            <a:picLocks noChangeAspect="1" noChangeArrowheads="1"/>
          </p:cNvPicPr>
          <p:nvPr>
            <p:ph sz="quarter" idx="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0" t="35278" r="4287" b="5936"/>
          <a:stretch>
            <a:fillRect/>
          </a:stretch>
        </p:blipFill>
        <p:spPr bwMode="auto">
          <a:xfrm>
            <a:off x="10474325" y="287020"/>
            <a:ext cx="1530985" cy="17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02055" y="1409065"/>
            <a:ext cx="9025255" cy="3082290"/>
            <a:chOff x="1411" y="2636"/>
            <a:chExt cx="14734" cy="49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rcRect t="11857" b="33147"/>
            <a:stretch>
              <a:fillRect/>
            </a:stretch>
          </p:blipFill>
          <p:spPr>
            <a:xfrm>
              <a:off x="1411" y="3266"/>
              <a:ext cx="14734" cy="4347"/>
            </a:xfrm>
            <a:prstGeom prst="rect">
              <a:avLst/>
            </a:prstGeom>
          </p:spPr>
        </p:pic>
        <p:sp>
          <p:nvSpPr>
            <p:cNvPr id="6" name="Rectangle 3"/>
            <p:cNvSpPr>
              <a:spLocks noGrp="1" noChangeArrowheads="1"/>
            </p:cNvSpPr>
            <p:nvPr/>
          </p:nvSpPr>
          <p:spPr>
            <a:xfrm>
              <a:off x="1411" y="2636"/>
              <a:ext cx="14735" cy="725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anchor="ctr">
              <a:normAutofit fontScale="90000"/>
            </a:bodyPr>
            <a:lstStyle>
              <a:lvl1pPr marL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4400" b="0" i="0" u="none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2400" b="1" dirty="0" smtClean="0">
                  <a:solidFill>
                    <a:schemeClr val="bg1"/>
                  </a:solidFill>
                  <a:latin typeface="Cambria" panose="02040503050406030204" charset="0"/>
                  <a:cs typeface="Cambria" panose="02040503050406030204" charset="0"/>
                </a:rPr>
                <a:t>LIVING ORGANISMS</a:t>
              </a:r>
              <a:endParaRPr lang="en-US" altLang="en-US" sz="2400" b="1" dirty="0" smtClean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endParaRPr>
            </a:p>
          </p:txBody>
        </p:sp>
      </p:grpSp>
      <p:graphicFrame>
        <p:nvGraphicFramePr>
          <p:cNvPr id="12" name="Table 11"/>
          <p:cNvGraphicFramePr/>
          <p:nvPr/>
        </p:nvGraphicFramePr>
        <p:xfrm>
          <a:off x="1202690" y="4563110"/>
          <a:ext cx="9024620" cy="224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550"/>
                <a:gridCol w="1655445"/>
                <a:gridCol w="1965960"/>
                <a:gridCol w="1614170"/>
                <a:gridCol w="1928495"/>
              </a:tblGrid>
              <a:tr h="44767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Prokaryotic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Eukaryotic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Eukaryotic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Eukaryotic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Eukaryotic</a:t>
                      </a:r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Unicellular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Unicellular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Mostly multicellular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Multicellular</a:t>
                      </a:r>
                      <a:endParaRPr lang="en-US" sz="1600"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Multicellular</a:t>
                      </a:r>
                      <a:endParaRPr lang="en-US" sz="1600"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</a:tr>
              <a:tr h="62865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Autotrophs / Heterotrophs</a:t>
                      </a:r>
                      <a:endParaRPr lang="en-US" sz="1600"/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Autotrophs / Heterotrophs</a:t>
                      </a:r>
                      <a:endParaRPr lang="en-US" sz="1600"/>
                    </a:p>
                    <a:p>
                      <a:pPr algn="ctr">
                        <a:buNone/>
                      </a:pPr>
                      <a:endParaRPr lang="en-US" sz="1600"/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Heterotrophs</a:t>
                      </a:r>
                      <a:r>
                        <a:rPr lang="en-US" sz="1600"/>
                        <a:t> (Saprotrophs)</a:t>
                      </a:r>
                      <a:endParaRPr lang="en-US" sz="1600"/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Autotrophs</a:t>
                      </a:r>
                      <a:endParaRPr lang="en-US" sz="1600"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>
                          <a:sym typeface="+mn-ea"/>
                        </a:rPr>
                        <a:t>Heterotrophs</a:t>
                      </a:r>
                      <a:endParaRPr lang="en-US" sz="1600"/>
                    </a:p>
                    <a:p>
                      <a:pPr algn="ctr">
                        <a:buNone/>
                      </a:pPr>
                      <a:endParaRPr lang="en-US" sz="1600"/>
                    </a:p>
                  </a:txBody>
                  <a:tcPr>
                    <a:solidFill>
                      <a:schemeClr val="accent5">
                        <a:alpha val="83000"/>
                      </a:schemeClr>
                    </a:solidFill>
                  </a:tcPr>
                </a:tc>
              </a:tr>
              <a:tr h="54991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Bacteria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Amoeba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Yeast, Mushroom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Plants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600"/>
                        <a:t>Animals</a:t>
                      </a:r>
                      <a:endParaRPr lang="en-US" sz="16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83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  <p:bldP spid="45060" grpId="0" bldLvl="4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17780"/>
            <a:ext cx="12198350" cy="68637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上海Nordri专业商务幻灯演示设计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0000"/>
      </a:hlink>
      <a:folHlink>
        <a:srgbClr val="0000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dri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3399"/>
      </a:hlink>
      <a:folHlink>
        <a:srgbClr val="3366CC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33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A62BC"/>
        </a:accent1>
        <a:accent2>
          <a:srgbClr val="22458A"/>
        </a:accent2>
        <a:accent3>
          <a:srgbClr val="FFFFFF"/>
        </a:accent3>
        <a:accent4>
          <a:srgbClr val="000000"/>
        </a:accent4>
        <a:accent5>
          <a:srgbClr val="ACB8DA"/>
        </a:accent5>
        <a:accent6>
          <a:srgbClr val="1E3D7B"/>
        </a:accent6>
        <a:hlink>
          <a:srgbClr val="00000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DB9E2"/>
        </a:accent5>
        <a:accent6>
          <a:srgbClr val="002D5B"/>
        </a:accent6>
        <a:hlink>
          <a:srgbClr val="003366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2103</Words>
  <Application>WPS Presentation</Application>
  <PresentationFormat>Widescreen</PresentationFormat>
  <Paragraphs>176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50" baseType="lpstr">
      <vt:lpstr>Arial</vt:lpstr>
      <vt:lpstr>SimSun</vt:lpstr>
      <vt:lpstr>Wingdings</vt:lpstr>
      <vt:lpstr>华文细黑</vt:lpstr>
      <vt:lpstr>Microsoft YaHei</vt:lpstr>
      <vt:lpstr>Berlin Sans FB</vt:lpstr>
      <vt:lpstr>Wingdings</vt:lpstr>
      <vt:lpstr>Cambria</vt:lpstr>
      <vt:lpstr>Times New Roman</vt:lpstr>
      <vt:lpstr>Arial Unicode MS</vt:lpstr>
      <vt:lpstr>Calibri</vt:lpstr>
      <vt:lpstr>Microsoft JhengHei Light</vt:lpstr>
      <vt:lpstr>Lucida Bright</vt:lpstr>
      <vt:lpstr>Lucida Fax</vt:lpstr>
      <vt:lpstr>Lucida Calligraphy</vt:lpstr>
      <vt:lpstr>Linux Biolinum G</vt:lpstr>
      <vt:lpstr>Liberation Mono</vt:lpstr>
      <vt:lpstr>Leelawadee UI</vt:lpstr>
      <vt:lpstr>Juice ITC</vt:lpstr>
      <vt:lpstr>Javanese Text</vt:lpstr>
      <vt:lpstr>Goudy Old Style</vt:lpstr>
      <vt:lpstr>Gill Sans MT Condensed</vt:lpstr>
      <vt:lpstr>Georgia</vt:lpstr>
      <vt:lpstr>Gabriola</vt:lpstr>
      <vt:lpstr>Franklin Gothic Heavy</vt:lpstr>
      <vt:lpstr>Eras Light ITC</vt:lpstr>
      <vt:lpstr>DejaVu Serif Condensed</vt:lpstr>
      <vt:lpstr>DejaVu Sans Condensed</vt:lpstr>
      <vt:lpstr>Colonna MT</vt:lpstr>
      <vt:lpstr>上海Nordri专业商务幻灯演示设计</vt:lpstr>
      <vt:lpstr>NordriDesign</vt:lpstr>
      <vt:lpstr>Default Design</vt:lpstr>
      <vt:lpstr>BIODIVERSITY </vt:lpstr>
      <vt:lpstr>WHAT IS BIOLOGY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Classification of living organisms</vt:lpstr>
      <vt:lpstr>PowerPoint 演示文稿</vt:lpstr>
      <vt:lpstr>BIODIVERSITY OF LIVING WORLD</vt:lpstr>
      <vt:lpstr>PowerPoint 演示文稿</vt:lpstr>
      <vt:lpstr>PowerPoint 演示文稿</vt:lpstr>
      <vt:lpstr>IMPORTANCE OF BIODIVERSITY</vt:lpstr>
      <vt:lpstr>PowerPoint 演示文稿</vt:lpstr>
      <vt:lpstr>PowerPoint 演示文稿</vt:lpstr>
      <vt:lpstr>BIODIVERSITY CONSERVATION</vt:lpstr>
      <vt:lpstr>PowerPoint 演示文稿</vt:lpstr>
      <vt:lpstr>IMPORTANT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KIIT</dc:creator>
  <cp:lastModifiedBy>KIIT</cp:lastModifiedBy>
  <cp:revision>99</cp:revision>
  <dcterms:created xsi:type="dcterms:W3CDTF">2019-01-09T12:08:00Z</dcterms:created>
  <dcterms:modified xsi:type="dcterms:W3CDTF">2020-09-27T15:07:37Z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